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61" r:id="rId5"/>
    <p:sldId id="263" r:id="rId6"/>
    <p:sldId id="265" r:id="rId7"/>
    <p:sldId id="264" r:id="rId8"/>
    <p:sldId id="266" r:id="rId9"/>
    <p:sldId id="267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62" r:id="rId23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noProof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1DA995-05B8-489C-903B-FCE891428876}" type="datetime1">
              <a:rPr lang="ko-KR" altLang="en-US" noProof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2024-11-06</a:t>
            </a:fld>
            <a:endParaRPr lang="ko-KR" altLang="en-US" noProof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noProof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956B5A-A032-45D6-9429-E4AAECDD5271}" type="slidenum">
              <a:rPr lang="en-US" altLang="ko-KR" noProof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noProof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66254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C0E1B29-2AEF-49FB-A119-23985B78495C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1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275CD8D-B1D9-4658-A4F0-38CA8D83ED5D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1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75CD8D-B1D9-4658-A4F0-38CA8D83ED5D}" type="slidenum">
              <a:rPr lang="en-US" altLang="ko-KR" noProof="1" dirty="0" smtClean="0"/>
              <a:pPr/>
              <a:t>1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803972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1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75CD8D-B1D9-4658-A4F0-38CA8D83ED5D}" type="slidenum">
              <a:rPr lang="en-US" altLang="ko-KR" noProof="1" dirty="0" smtClean="0"/>
              <a:pPr/>
              <a:t>19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70279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그룹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직사각형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자유형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자유형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직사각형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자유형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자유형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자유형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자유형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자유형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자유형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자유형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자유형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자유형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자유형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자유형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자유형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자유형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자유형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자유형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자유형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자유형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자유형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자유형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자유형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자유형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자유형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자유형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자유형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직사각형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자유형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자유형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자유형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자유형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자유형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자유형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자유형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자유형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자유형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자유형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자유형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직사각형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자유형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자유형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자유형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자유형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자유형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자유형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자유형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자유형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자유형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자유형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자유형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자유형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자유형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1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847467C-5FD0-44C8-9B2E-A90689472E5B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 baseline="0">
                <a:ea typeface="맑은 고딕" panose="020B0503020000020004" pitchFamily="50" charset="-127"/>
              </a:defRPr>
            </a:lvl1pPr>
          </a:lstStyle>
          <a:p>
            <a:pPr marL="0" lvl="0" indent="0" rtl="0">
              <a:buNone/>
            </a:pPr>
            <a:r>
              <a:rPr lang="ko-KR" altLang="en-US" noProof="1"/>
              <a:t>그림을 추가하려면 아이콘을 클릭하십시오</a:t>
            </a:r>
            <a:endParaRPr lang="en-US" altLang="ko-KR" noProof="1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15DFB6D4-B7AC-4CD4-84FF-32B80EFAE789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00D3F1C7-27C2-4066-8939-4F7DBACE3C6A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B44F8E91-FA35-40A8-9A67-4B6639C8C3E2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  <p:sp>
        <p:nvSpPr>
          <p:cNvPr id="60" name="텍스트 상자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-KR" altLang="en-US" sz="8000" baseline="0" noProof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</a:p>
        </p:txBody>
      </p:sp>
      <p:sp>
        <p:nvSpPr>
          <p:cNvPr id="61" name="텍스트 상자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-KR" altLang="en-US" sz="8000" baseline="0" noProof="1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12AE73D-A788-4054-A224-38429CD97A16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7" name="텍스트 개체 틀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10" name="텍스트 개체 틀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11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F0489C2-8FA5-452E-AEC2-E27E5AFB0A24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그림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19" name="텍스트 개체 틀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20" name="그림 개체 틀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baseline="0" dirty="0">
                <a:ea typeface="맑은 고딕" panose="020B0503020000020004" pitchFamily="50" charset="-127"/>
              </a:defRPr>
            </a:lvl1pPr>
          </a:lstStyle>
          <a:p>
            <a:pPr marL="0" lvl="0" indent="0" rtl="0">
              <a:buNone/>
            </a:pPr>
            <a:r>
              <a:rPr lang="ko-KR" altLang="en-US" noProof="1"/>
              <a:t>그림을 추가하려면 아이콘을 클릭하십시오</a:t>
            </a:r>
            <a:endParaRPr lang="en-US" altLang="ko-KR" noProof="1"/>
          </a:p>
        </p:txBody>
      </p:sp>
      <p:sp>
        <p:nvSpPr>
          <p:cNvPr id="21" name="텍스트 개체 틀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22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23" name="그림 개체 틀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baseline="0" dirty="0">
                <a:ea typeface="맑은 고딕" panose="020B0503020000020004" pitchFamily="50" charset="-127"/>
              </a:defRPr>
            </a:lvl1pPr>
          </a:lstStyle>
          <a:p>
            <a:pPr marL="0" lvl="0" indent="0" rtl="0">
              <a:buNone/>
            </a:pPr>
            <a:r>
              <a:rPr lang="ko-KR" altLang="en-US" noProof="1"/>
              <a:t>그림을 추가하려면 아이콘을 클릭하십시오</a:t>
            </a:r>
            <a:endParaRPr lang="en-US" altLang="ko-KR" noProof="1"/>
          </a:p>
        </p:txBody>
      </p:sp>
      <p:sp>
        <p:nvSpPr>
          <p:cNvPr id="24" name="텍스트 개체 틀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25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26" name="그림 개체 틀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baseline="0" dirty="0">
                <a:ea typeface="맑은 고딕" panose="020B0503020000020004" pitchFamily="50" charset="-127"/>
              </a:defRPr>
            </a:lvl1pPr>
          </a:lstStyle>
          <a:p>
            <a:pPr marL="0" lvl="0" indent="0" rtl="0">
              <a:buNone/>
            </a:pPr>
            <a:r>
              <a:rPr lang="ko-KR" altLang="en-US" noProof="1"/>
              <a:t>그림을 추가하려면 아이콘을 클릭하십시오</a:t>
            </a:r>
            <a:endParaRPr lang="en-US" altLang="ko-KR" noProof="1"/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14070FE1-764C-4BC2-9C7F-AC06076AF29D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>
              <a:defRPr baseline="0">
                <a:ea typeface="맑은 고딕" panose="020B0503020000020004" pitchFamily="50" charset="-127"/>
              </a:defRPr>
            </a:lvl1pPr>
            <a:lvl2pPr>
              <a:defRPr baseline="0">
                <a:ea typeface="맑은 고딕" panose="020B0503020000020004" pitchFamily="50" charset="-127"/>
              </a:defRPr>
            </a:lvl2pPr>
            <a:lvl3pPr>
              <a:defRPr baseline="0">
                <a:ea typeface="맑은 고딕" panose="020B0503020000020004" pitchFamily="50" charset="-127"/>
              </a:defRPr>
            </a:lvl3pPr>
            <a:lvl4pPr>
              <a:defRPr baseline="0">
                <a:ea typeface="맑은 고딕" panose="020B0503020000020004" pitchFamily="50" charset="-127"/>
              </a:defRPr>
            </a:lvl4pPr>
            <a:lvl5pPr>
              <a:defRPr baseline="0"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  <a:p>
            <a:pPr lvl="1" rtl="0"/>
            <a:r>
              <a:rPr lang="ko-KR" altLang="en-US" noProof="1"/>
              <a:t>두 번째 수준</a:t>
            </a:r>
          </a:p>
          <a:p>
            <a:pPr lvl="2" rtl="0"/>
            <a:r>
              <a:rPr lang="ko-KR" altLang="en-US" noProof="1"/>
              <a:t>세 번째 수준</a:t>
            </a:r>
          </a:p>
          <a:p>
            <a:pPr lvl="3" rtl="0"/>
            <a:r>
              <a:rPr lang="ko-KR" altLang="en-US" noProof="1"/>
              <a:t>네 번째 수준</a:t>
            </a:r>
          </a:p>
          <a:p>
            <a:pPr lvl="4" rtl="0"/>
            <a:r>
              <a:rPr lang="ko-KR" altLang="en-US" noProof="1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A751B506-3E70-4DD9-8C6E-FEE4CEF6812A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>
            <a:lvl1pPr>
              <a:defRPr baseline="0">
                <a:ea typeface="맑은 고딕" panose="020B0503020000020004" pitchFamily="50" charset="-127"/>
              </a:defRPr>
            </a:lvl1pPr>
            <a:lvl2pPr>
              <a:defRPr baseline="0">
                <a:ea typeface="맑은 고딕" panose="020B0503020000020004" pitchFamily="50" charset="-127"/>
              </a:defRPr>
            </a:lvl2pPr>
            <a:lvl3pPr>
              <a:defRPr baseline="0">
                <a:ea typeface="맑은 고딕" panose="020B0503020000020004" pitchFamily="50" charset="-127"/>
              </a:defRPr>
            </a:lvl3pPr>
            <a:lvl4pPr>
              <a:defRPr baseline="0">
                <a:ea typeface="맑은 고딕" panose="020B0503020000020004" pitchFamily="50" charset="-127"/>
              </a:defRPr>
            </a:lvl4pPr>
            <a:lvl5pPr>
              <a:defRPr baseline="0"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  <a:p>
            <a:pPr lvl="1" rtl="0"/>
            <a:r>
              <a:rPr lang="ko-KR" altLang="en-US" noProof="1"/>
              <a:t>두 번째 수준</a:t>
            </a:r>
          </a:p>
          <a:p>
            <a:pPr lvl="2" rtl="0"/>
            <a:r>
              <a:rPr lang="ko-KR" altLang="en-US" noProof="1"/>
              <a:t>세 번째 수준</a:t>
            </a:r>
          </a:p>
          <a:p>
            <a:pPr lvl="3" rtl="0"/>
            <a:r>
              <a:rPr lang="ko-KR" altLang="en-US" noProof="1"/>
              <a:t>네 번째 수준</a:t>
            </a:r>
          </a:p>
          <a:p>
            <a:pPr lvl="4" rtl="0"/>
            <a:r>
              <a:rPr lang="ko-KR" altLang="en-US" noProof="1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57A1BDB-E205-44AD-A1B5-C668005F43A7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dirty="0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  <a:lvl2pPr>
              <a:defRPr baseline="0">
                <a:ea typeface="맑은 고딕" panose="020B0503020000020004" pitchFamily="50" charset="-127"/>
              </a:defRPr>
            </a:lvl2pPr>
            <a:lvl3pPr>
              <a:defRPr baseline="0">
                <a:ea typeface="맑은 고딕" panose="020B0503020000020004" pitchFamily="50" charset="-127"/>
              </a:defRPr>
            </a:lvl3pPr>
            <a:lvl4pPr>
              <a:defRPr baseline="0">
                <a:ea typeface="맑은 고딕" panose="020B0503020000020004" pitchFamily="50" charset="-127"/>
              </a:defRPr>
            </a:lvl4pPr>
            <a:lvl5pPr>
              <a:defRPr baseline="0"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  <a:p>
            <a:pPr lvl="1" rtl="0"/>
            <a:r>
              <a:rPr lang="ko-KR" altLang="en-US" noProof="1"/>
              <a:t>두 번째 수준</a:t>
            </a:r>
          </a:p>
          <a:p>
            <a:pPr lvl="2" rtl="0"/>
            <a:r>
              <a:rPr lang="ko-KR" altLang="en-US" noProof="1"/>
              <a:t>세 번째 수준</a:t>
            </a:r>
          </a:p>
          <a:p>
            <a:pPr lvl="3" rtl="0"/>
            <a:r>
              <a:rPr lang="ko-KR" altLang="en-US" noProof="1"/>
              <a:t>네 번째 수준</a:t>
            </a:r>
          </a:p>
          <a:p>
            <a:pPr lvl="4" rtl="0"/>
            <a:r>
              <a:rPr lang="ko-KR" altLang="en-US" noProof="1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0E8D5C77-9A15-4520-B70C-8B53057C7159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72D0D446-D90F-43C3-8D0F-B76BCBFEA469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  <a:lvl2pPr>
              <a:defRPr baseline="0">
                <a:ea typeface="맑은 고딕" panose="020B0503020000020004" pitchFamily="50" charset="-127"/>
              </a:defRPr>
            </a:lvl2pPr>
            <a:lvl3pPr>
              <a:defRPr baseline="0">
                <a:ea typeface="맑은 고딕" panose="020B0503020000020004" pitchFamily="50" charset="-127"/>
              </a:defRPr>
            </a:lvl3pPr>
            <a:lvl4pPr>
              <a:defRPr baseline="0">
                <a:ea typeface="맑은 고딕" panose="020B0503020000020004" pitchFamily="50" charset="-127"/>
              </a:defRPr>
            </a:lvl4pPr>
            <a:lvl5pPr>
              <a:defRPr baseline="0"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  <a:p>
            <a:pPr lvl="1" rtl="0"/>
            <a:r>
              <a:rPr lang="ko-KR" altLang="en-US" noProof="1"/>
              <a:t>두 번째 수준</a:t>
            </a:r>
          </a:p>
          <a:p>
            <a:pPr lvl="2" rtl="0"/>
            <a:r>
              <a:rPr lang="ko-KR" altLang="en-US" noProof="1"/>
              <a:t>세 번째 수준</a:t>
            </a:r>
          </a:p>
          <a:p>
            <a:pPr lvl="3" rtl="0"/>
            <a:r>
              <a:rPr lang="ko-KR" altLang="en-US" noProof="1"/>
              <a:t>네 번째 수준</a:t>
            </a:r>
          </a:p>
          <a:p>
            <a:pPr lvl="4" rtl="0"/>
            <a:r>
              <a:rPr lang="ko-KR" altLang="en-US" noProof="1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  <a:lvl2pPr>
              <a:defRPr baseline="0">
                <a:ea typeface="맑은 고딕" panose="020B0503020000020004" pitchFamily="50" charset="-127"/>
              </a:defRPr>
            </a:lvl2pPr>
            <a:lvl3pPr>
              <a:defRPr baseline="0">
                <a:ea typeface="맑은 고딕" panose="020B0503020000020004" pitchFamily="50" charset="-127"/>
              </a:defRPr>
            </a:lvl3pPr>
            <a:lvl4pPr>
              <a:defRPr baseline="0">
                <a:ea typeface="맑은 고딕" panose="020B0503020000020004" pitchFamily="50" charset="-127"/>
              </a:defRPr>
            </a:lvl4pPr>
            <a:lvl5pPr>
              <a:defRPr baseline="0"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  <a:p>
            <a:pPr lvl="1" rtl="0"/>
            <a:r>
              <a:rPr lang="ko-KR" altLang="en-US" noProof="1"/>
              <a:t>두 번째 수준</a:t>
            </a:r>
          </a:p>
          <a:p>
            <a:pPr lvl="2" rtl="0"/>
            <a:r>
              <a:rPr lang="ko-KR" altLang="en-US" noProof="1"/>
              <a:t>세 번째 수준</a:t>
            </a:r>
          </a:p>
          <a:p>
            <a:pPr lvl="3" rtl="0"/>
            <a:r>
              <a:rPr lang="ko-KR" altLang="en-US" noProof="1"/>
              <a:t>네 번째 수준</a:t>
            </a:r>
          </a:p>
          <a:p>
            <a:pPr lvl="4" rtl="0"/>
            <a:r>
              <a:rPr lang="ko-KR" altLang="en-US" noProof="1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CF962C6D-6F4B-40E9-B43C-48CF276BCAC7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  <a:lvl2pPr>
              <a:defRPr baseline="0">
                <a:ea typeface="맑은 고딕" panose="020B0503020000020004" pitchFamily="50" charset="-127"/>
              </a:defRPr>
            </a:lvl2pPr>
            <a:lvl3pPr>
              <a:defRPr baseline="0">
                <a:ea typeface="맑은 고딕" panose="020B0503020000020004" pitchFamily="50" charset="-127"/>
              </a:defRPr>
            </a:lvl3pPr>
            <a:lvl4pPr>
              <a:defRPr baseline="0">
                <a:ea typeface="맑은 고딕" panose="020B0503020000020004" pitchFamily="50" charset="-127"/>
              </a:defRPr>
            </a:lvl4pPr>
            <a:lvl5pPr>
              <a:defRPr baseline="0"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  <a:p>
            <a:pPr lvl="1" rtl="0"/>
            <a:r>
              <a:rPr lang="ko-KR" altLang="en-US" noProof="1"/>
              <a:t>두 번째 수준</a:t>
            </a:r>
          </a:p>
          <a:p>
            <a:pPr lvl="2" rtl="0"/>
            <a:r>
              <a:rPr lang="ko-KR" altLang="en-US" noProof="1"/>
              <a:t>세 번째 수준</a:t>
            </a:r>
          </a:p>
          <a:p>
            <a:pPr lvl="3" rtl="0"/>
            <a:r>
              <a:rPr lang="ko-KR" altLang="en-US" noProof="1"/>
              <a:t>네 번째 수준</a:t>
            </a:r>
          </a:p>
          <a:p>
            <a:pPr lvl="4" rtl="0"/>
            <a:r>
              <a:rPr lang="ko-KR" altLang="en-US" noProof="1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  <a:lvl2pPr>
              <a:defRPr baseline="0">
                <a:ea typeface="맑은 고딕" panose="020B0503020000020004" pitchFamily="50" charset="-127"/>
              </a:defRPr>
            </a:lvl2pPr>
            <a:lvl3pPr>
              <a:defRPr baseline="0">
                <a:ea typeface="맑은 고딕" panose="020B0503020000020004" pitchFamily="50" charset="-127"/>
              </a:defRPr>
            </a:lvl3pPr>
            <a:lvl4pPr>
              <a:defRPr baseline="0">
                <a:ea typeface="맑은 고딕" panose="020B0503020000020004" pitchFamily="50" charset="-127"/>
              </a:defRPr>
            </a:lvl4pPr>
            <a:lvl5pPr>
              <a:defRPr baseline="0"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  <a:p>
            <a:pPr lvl="1" rtl="0"/>
            <a:r>
              <a:rPr lang="ko-KR" altLang="en-US" noProof="1"/>
              <a:t>두 번째 수준</a:t>
            </a:r>
          </a:p>
          <a:p>
            <a:pPr lvl="2" rtl="0"/>
            <a:r>
              <a:rPr lang="ko-KR" altLang="en-US" noProof="1"/>
              <a:t>세 번째 수준</a:t>
            </a:r>
          </a:p>
          <a:p>
            <a:pPr lvl="3" rtl="0"/>
            <a:r>
              <a:rPr lang="ko-KR" altLang="en-US" noProof="1"/>
              <a:t>네 번째 수준</a:t>
            </a:r>
          </a:p>
          <a:p>
            <a:pPr lvl="4" rtl="0"/>
            <a:r>
              <a:rPr lang="ko-KR" altLang="en-US" noProof="1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28659C01-A25F-4451-B6D5-4284DE85DE85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7FFD867A-2CDF-46AB-884D-AA3E5A50DF14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A9EAC3F1-98D9-4E61-90A1-9693D621E434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>
            <a:lvl1pPr>
              <a:defRPr baseline="0">
                <a:ea typeface="맑은 고딕" panose="020B0503020000020004" pitchFamily="50" charset="-127"/>
              </a:defRPr>
            </a:lvl1pPr>
            <a:lvl2pPr>
              <a:defRPr baseline="0">
                <a:ea typeface="맑은 고딕" panose="020B0503020000020004" pitchFamily="50" charset="-127"/>
              </a:defRPr>
            </a:lvl2pPr>
            <a:lvl3pPr>
              <a:defRPr baseline="0">
                <a:ea typeface="맑은 고딕" panose="020B0503020000020004" pitchFamily="50" charset="-127"/>
              </a:defRPr>
            </a:lvl3pPr>
            <a:lvl4pPr>
              <a:defRPr baseline="0">
                <a:ea typeface="맑은 고딕" panose="020B0503020000020004" pitchFamily="50" charset="-127"/>
              </a:defRPr>
            </a:lvl4pPr>
            <a:lvl5pPr>
              <a:defRPr baseline="0"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  <a:p>
            <a:pPr lvl="1" rtl="0"/>
            <a:r>
              <a:rPr lang="ko-KR" altLang="en-US" noProof="1"/>
              <a:t>두 번째 수준</a:t>
            </a:r>
          </a:p>
          <a:p>
            <a:pPr lvl="2" rtl="0"/>
            <a:r>
              <a:rPr lang="ko-KR" altLang="en-US" noProof="1"/>
              <a:t>세 번째 수준</a:t>
            </a:r>
          </a:p>
          <a:p>
            <a:pPr lvl="3" rtl="0"/>
            <a:r>
              <a:rPr lang="ko-KR" altLang="en-US" noProof="1"/>
              <a:t>네 번째 수준</a:t>
            </a:r>
          </a:p>
          <a:p>
            <a:pPr lvl="4" rtl="0"/>
            <a:r>
              <a:rPr lang="ko-KR" altLang="en-US" noProof="1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D3B66BBE-A288-4624-AFDB-8C4E6954E3C9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 baseline="0"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1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 baseline="0"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1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2614344-8D68-4F45-840D-3902ADE63ED7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그룹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그룹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직사각형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자유형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자유형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자유형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자유형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자유형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자유형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자유형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자유형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자유형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자유형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선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자유형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자유형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자유형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자유형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직사각형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자유형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자유형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자유형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자유형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자유형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자유형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자유형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자유형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자유형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자유형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그룹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자유형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자유형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자유형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자유형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자유형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자유형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자유형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자유형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자유형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직사각형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ko-KR" altLang="en-US" noProof="1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</a:defRPr>
            </a:lvl1pPr>
          </a:lstStyle>
          <a:p>
            <a:fld id="{DCFFB93A-867C-4FAB-A782-C40D707CDFBF}" type="datetime1">
              <a:rPr lang="ko-KR" altLang="en-US" noProof="1" smtClean="0"/>
              <a:t>2024-11-06</a:t>
            </a:fld>
            <a:endParaRPr lang="ko-KR" altLang="en-US" noProof="1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drive/1podt-5dsC6KrAkvvUHmTeuEXs8oPEgVg?usp=sharing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그룹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직사각형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79" name="그림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그림 4" descr="회로 기판 클로즈업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그룹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대각선 방향의 모서리가 둥근 사각형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자유형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자유형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자유형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자유형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자유형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자유형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자유형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자유형(F)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자유형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직사각형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자유형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자유형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자유형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자유형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자유형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자유형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자유형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자유형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자유형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직사각형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588026"/>
          </a:xfrm>
        </p:spPr>
        <p:txBody>
          <a:bodyPr rtlCol="0">
            <a:normAutofit/>
          </a:bodyPr>
          <a:lstStyle/>
          <a:p>
            <a:pPr algn="ctr"/>
            <a:r>
              <a:rPr lang="en-US" altLang="ko-KR" dirty="0"/>
              <a:t>AI </a:t>
            </a:r>
            <a:r>
              <a:rPr lang="ko-KR" altLang="en-US" dirty="0"/>
              <a:t>기반 </a:t>
            </a:r>
            <a:r>
              <a:rPr lang="ko-KR" altLang="en-US" dirty="0" err="1"/>
              <a:t>지뢰찾기</a:t>
            </a:r>
            <a:r>
              <a:rPr lang="ko-KR" altLang="en-US" dirty="0"/>
              <a:t> 게임 자동화 및 학습 모델</a:t>
            </a:r>
            <a:endParaRPr lang="en-US" altLang="ko-KR" noProof="1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968692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n-US" altLang="ko-KR" dirty="0"/>
              <a:t>Q-learning</a:t>
            </a:r>
            <a:r>
              <a:rPr lang="ko-KR" altLang="en-US" dirty="0"/>
              <a:t>을 활용한 지뢰 회피 및 </a:t>
            </a:r>
            <a:r>
              <a:rPr lang="ko-KR" altLang="en-US"/>
              <a:t>게임 성공</a:t>
            </a:r>
            <a:endParaRPr lang="en-US" altLang="ko-KR" noProof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591399-BCE4-9A1D-9C27-DC6A11C84901}"/>
              </a:ext>
            </a:extLst>
          </p:cNvPr>
          <p:cNvSpPr txBox="1"/>
          <p:nvPr/>
        </p:nvSpPr>
        <p:spPr>
          <a:xfrm>
            <a:off x="8622891" y="5108569"/>
            <a:ext cx="2798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학과</a:t>
            </a:r>
            <a:r>
              <a:rPr lang="en-US" altLang="ko-KR" sz="2400" dirty="0"/>
              <a:t>: </a:t>
            </a:r>
            <a:r>
              <a:rPr lang="ko-KR" altLang="en-US" sz="2400" dirty="0"/>
              <a:t>컴퓨터공학과</a:t>
            </a:r>
            <a:endParaRPr lang="en-US" altLang="ko-KR" sz="2400" dirty="0"/>
          </a:p>
          <a:p>
            <a:r>
              <a:rPr lang="ko-KR" altLang="en-US" sz="2400" dirty="0"/>
              <a:t>학번</a:t>
            </a:r>
            <a:r>
              <a:rPr lang="en-US" altLang="ko-KR" sz="2400" dirty="0"/>
              <a:t>: 201879006</a:t>
            </a:r>
          </a:p>
          <a:p>
            <a:r>
              <a:rPr lang="ko-KR" altLang="en-US" sz="2400" dirty="0"/>
              <a:t>이름</a:t>
            </a:r>
            <a:r>
              <a:rPr lang="en-US" altLang="ko-KR" sz="2400" dirty="0"/>
              <a:t>: </a:t>
            </a:r>
            <a:r>
              <a:rPr lang="ko-KR" altLang="en-US" sz="2400" dirty="0"/>
              <a:t>김선규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7AEAB3-57FD-CE46-C170-E31AE3F4C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설계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20C4C25-E539-02F4-4029-95085551F2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0551" y="1739356"/>
            <a:ext cx="7550897" cy="4926916"/>
          </a:xfrm>
        </p:spPr>
      </p:pic>
    </p:spTree>
    <p:extLst>
      <p:ext uri="{BB962C8B-B14F-4D97-AF65-F5344CB8AC3E}">
        <p14:creationId xmlns:p14="http://schemas.microsoft.com/office/powerpoint/2010/main" val="1322831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DF7734-20EC-D1CD-EF7A-8BC05098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설계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C3E8629-28E1-AA31-0B2E-963D73EB91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2864" y="1688958"/>
            <a:ext cx="6666271" cy="4968697"/>
          </a:xfrm>
        </p:spPr>
      </p:pic>
    </p:spTree>
    <p:extLst>
      <p:ext uri="{BB962C8B-B14F-4D97-AF65-F5344CB8AC3E}">
        <p14:creationId xmlns:p14="http://schemas.microsoft.com/office/powerpoint/2010/main" val="4214073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7621FB-12C8-C7F3-2C5A-0D96C1251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과정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AB19AEC8-7A67-1985-D7D9-7C7B931291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4877" y="1690096"/>
            <a:ext cx="6902245" cy="4768126"/>
          </a:xfrm>
        </p:spPr>
      </p:pic>
    </p:spTree>
    <p:extLst>
      <p:ext uri="{BB962C8B-B14F-4D97-AF65-F5344CB8AC3E}">
        <p14:creationId xmlns:p14="http://schemas.microsoft.com/office/powerpoint/2010/main" val="1189929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E5E68F-5F03-56EF-9F92-B4A060FD5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과정 성공률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475535F-24AC-58C4-CD5A-38241A0F3E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48459" y="1700844"/>
            <a:ext cx="6198952" cy="4267336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CFE5868-0A5C-E2C5-7718-8FA0F52C4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1900442"/>
            <a:ext cx="2938974" cy="388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42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327377-42DE-1B76-1DDA-C7E2C8E12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 과정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F9DC15C-CFF8-3A8C-E51F-18F26443E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5981" y="1734422"/>
            <a:ext cx="7640038" cy="4632879"/>
          </a:xfrm>
        </p:spPr>
      </p:pic>
    </p:spTree>
    <p:extLst>
      <p:ext uri="{BB962C8B-B14F-4D97-AF65-F5344CB8AC3E}">
        <p14:creationId xmlns:p14="http://schemas.microsoft.com/office/powerpoint/2010/main" val="1192733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A8C744-D3B2-BDFE-D6C4-66BEA3D43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 과정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17E6063-CBBF-739F-A34B-839F9C3291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4239" y="1877991"/>
            <a:ext cx="10083521" cy="4361491"/>
          </a:xfrm>
        </p:spPr>
      </p:pic>
    </p:spTree>
    <p:extLst>
      <p:ext uri="{BB962C8B-B14F-4D97-AF65-F5344CB8AC3E}">
        <p14:creationId xmlns:p14="http://schemas.microsoft.com/office/powerpoint/2010/main" val="1643896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DD6345-289E-6CCB-AB69-7F52CC7A5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 과정 결과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BF5C86B-6F36-527F-CDAB-AFF56DDB61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9677" y="1858887"/>
            <a:ext cx="6292645" cy="4380595"/>
          </a:xfrm>
        </p:spPr>
      </p:pic>
    </p:spTree>
    <p:extLst>
      <p:ext uri="{BB962C8B-B14F-4D97-AF65-F5344CB8AC3E}">
        <p14:creationId xmlns:p14="http://schemas.microsoft.com/office/powerpoint/2010/main" val="607540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769B3-5183-C372-EEB2-859F1F9DD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22E510-1C9A-95FA-F67C-3F8D8348D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5438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ko-KR" dirty="0">
                <a:hlinkClick r:id="rId2" tooltip="링크"/>
              </a:rPr>
              <a:t>https://colab.research.google.com/drive/1podt-5dsC6KrAkvvUHmTeuEXs8oPEgVg?usp=sharing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30071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B0338F-9422-1214-FC42-89C96342E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7710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회로 기판 클로즈업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 rtlCol="0">
            <a:normAutofit/>
          </a:bodyPr>
          <a:lstStyle/>
          <a:p>
            <a:pPr algn="ctr"/>
            <a:r>
              <a:rPr lang="ko-KR" altLang="en-US" sz="9600" b="1" noProof="1"/>
              <a:t>감사합니다</a:t>
            </a:r>
            <a:endParaRPr lang="en-US" altLang="ko-KR" sz="9600" b="1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0212B-7C47-E563-5962-7985B705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33A860-0751-AB72-1574-831C465E8C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프로젝트 소개</a:t>
            </a:r>
            <a:endParaRPr lang="en-US" altLang="ko-KR" dirty="0"/>
          </a:p>
          <a:p>
            <a:r>
              <a:rPr lang="ko-KR" altLang="en-US" dirty="0"/>
              <a:t>개발 목표</a:t>
            </a:r>
            <a:endParaRPr lang="en-US" altLang="ko-KR" dirty="0"/>
          </a:p>
          <a:p>
            <a:r>
              <a:rPr lang="ko-KR" altLang="en-US" dirty="0"/>
              <a:t>모델 설계</a:t>
            </a:r>
            <a:endParaRPr lang="en-US" altLang="ko-KR" dirty="0"/>
          </a:p>
          <a:p>
            <a:r>
              <a:rPr lang="ko-KR" altLang="en-US" dirty="0"/>
              <a:t>학습 과정과 모델 평가</a:t>
            </a:r>
            <a:endParaRPr lang="en-US" altLang="ko-KR" dirty="0"/>
          </a:p>
          <a:p>
            <a:r>
              <a:rPr lang="ko-KR" altLang="en-US" dirty="0"/>
              <a:t>시연</a:t>
            </a:r>
            <a:endParaRPr lang="en-US" altLang="ko-KR" dirty="0"/>
          </a:p>
          <a:p>
            <a:r>
              <a:rPr lang="en-US" altLang="ko-KR" dirty="0"/>
              <a:t>Q &amp; A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817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19749-4E65-C03E-B02F-A2B1050D6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B96E494-054B-CEA4-016A-609AEBBBC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979" y="2095077"/>
            <a:ext cx="2714286" cy="352380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F216FB1-FB98-F000-A9D1-D902A6FCF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2748" y="2095078"/>
            <a:ext cx="2737504" cy="35238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B0B706D-AFCE-6994-590E-220416592C5D}"/>
              </a:ext>
            </a:extLst>
          </p:cNvPr>
          <p:cNvSpPr txBox="1"/>
          <p:nvPr/>
        </p:nvSpPr>
        <p:spPr>
          <a:xfrm>
            <a:off x="2349910" y="5830529"/>
            <a:ext cx="220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성공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062B73-AEF3-DFE1-0541-35560504AE22}"/>
              </a:ext>
            </a:extLst>
          </p:cNvPr>
          <p:cNvSpPr txBox="1"/>
          <p:nvPr/>
        </p:nvSpPr>
        <p:spPr>
          <a:xfrm>
            <a:off x="7346764" y="5808718"/>
            <a:ext cx="1789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실패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741509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639F74-2CCB-09F5-BC23-D43D0CFE5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F1176B-F2B6-43D6-9DB4-E7EEE65AD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지뢰 </a:t>
            </a:r>
            <a:r>
              <a:rPr lang="ko-KR" altLang="en-US" dirty="0" err="1"/>
              <a:t>찾기란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r>
              <a:rPr lang="en-US" altLang="ko-KR" dirty="0"/>
              <a:t>  - 1960</a:t>
            </a:r>
            <a:r>
              <a:rPr lang="ko-KR" altLang="en-US" dirty="0"/>
              <a:t>년대부터 시작되어 </a:t>
            </a:r>
            <a:r>
              <a:rPr lang="en-US" altLang="ko-KR" dirty="0"/>
              <a:t>1990</a:t>
            </a:r>
            <a:r>
              <a:rPr lang="ko-KR" altLang="en-US" dirty="0"/>
              <a:t>년대 윈도우에 기본탑재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- </a:t>
            </a:r>
            <a:r>
              <a:rPr lang="ko-KR" altLang="en-US" dirty="0"/>
              <a:t>지뢰가 숨겨진 칸을 피해서 모든 안전한 칸을 찾는 것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- </a:t>
            </a:r>
            <a:r>
              <a:rPr lang="ko-KR" altLang="en-US" spc="-150" dirty="0"/>
              <a:t>각 칸에는 주변 </a:t>
            </a:r>
            <a:r>
              <a:rPr lang="en-US" altLang="ko-KR" spc="-150" dirty="0"/>
              <a:t>8</a:t>
            </a:r>
            <a:r>
              <a:rPr lang="ko-KR" altLang="en-US" spc="-150" dirty="0"/>
              <a:t>칸에 몇 개의 지뢰가 있는지를 나타내는 숫자가 표시</a:t>
            </a:r>
            <a:endParaRPr lang="en-US" altLang="ko-KR" spc="-150" dirty="0"/>
          </a:p>
          <a:p>
            <a:pPr marL="0" indent="0">
              <a:buNone/>
            </a:pPr>
            <a:r>
              <a:rPr lang="en-US" altLang="ko-KR" dirty="0"/>
              <a:t>  - </a:t>
            </a:r>
            <a:r>
              <a:rPr lang="ko-KR" altLang="en-US" dirty="0"/>
              <a:t>이를 단서로 지뢰의 위치를 추론</a:t>
            </a: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4834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F80E09-BC68-15AD-E478-AAE4ACA23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지뢰찾기는</a:t>
            </a:r>
            <a:r>
              <a:rPr lang="ko-KR" altLang="en-US" dirty="0"/>
              <a:t> 알고리즘이다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8511C-84C8-3D1A-29C3-97972EAA7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1. </a:t>
            </a:r>
            <a:r>
              <a:rPr lang="ko-KR" altLang="en-US" dirty="0"/>
              <a:t>초기 선택 및 주변 탐색 </a:t>
            </a:r>
            <a:r>
              <a:rPr lang="en-US" altLang="ko-KR" dirty="0"/>
              <a:t>– </a:t>
            </a:r>
            <a:r>
              <a:rPr lang="ko-KR" altLang="en-US" dirty="0"/>
              <a:t>첫 클릭으로 주변의 시야를 밝힘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단순 규칙 기반 탐색 </a:t>
            </a:r>
            <a:r>
              <a:rPr lang="en-US" altLang="ko-KR" dirty="0"/>
              <a:t>– </a:t>
            </a:r>
            <a:r>
              <a:rPr lang="ko-KR" altLang="en-US" dirty="0"/>
              <a:t>숫자를 기반으로 안전한 칸과 지뢰 위치 추론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ko-KR" altLang="en-US" dirty="0"/>
              <a:t>고급 추론 </a:t>
            </a:r>
            <a:r>
              <a:rPr lang="en-US" altLang="ko-KR" dirty="0"/>
              <a:t>– </a:t>
            </a:r>
            <a:r>
              <a:rPr lang="ko-KR" altLang="en-US" dirty="0"/>
              <a:t>패턴 인식</a:t>
            </a:r>
            <a:r>
              <a:rPr lang="en-US" altLang="ko-KR" dirty="0"/>
              <a:t>, </a:t>
            </a:r>
            <a:r>
              <a:rPr lang="ko-KR" altLang="en-US" dirty="0"/>
              <a:t>추론 기반 선택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확률적 접근 </a:t>
            </a:r>
            <a:r>
              <a:rPr lang="en-US" altLang="ko-KR" dirty="0"/>
              <a:t>– </a:t>
            </a:r>
            <a:r>
              <a:rPr lang="ko-KR" altLang="en-US" dirty="0"/>
              <a:t>남은 지뢰 분포 계산</a:t>
            </a:r>
            <a:r>
              <a:rPr lang="en-US" altLang="ko-KR" dirty="0"/>
              <a:t>, </a:t>
            </a:r>
            <a:r>
              <a:rPr lang="ko-KR" altLang="en-US" dirty="0"/>
              <a:t>안전도가 높은 칸 선택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5. </a:t>
            </a:r>
            <a:r>
              <a:rPr lang="ko-KR" altLang="en-US" dirty="0"/>
              <a:t>재귀적 탐색 </a:t>
            </a:r>
            <a:r>
              <a:rPr lang="en-US" altLang="ko-KR" dirty="0"/>
              <a:t>-  </a:t>
            </a:r>
            <a:r>
              <a:rPr lang="ko-KR" altLang="en-US" dirty="0"/>
              <a:t>파동 확장 방식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70426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AB96CE-ED67-F25B-B7CF-CD98DA7A7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3D72F2-C0E7-A706-EAE8-89D1043C2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지뢰를 피하며 최대한 많은 칸을 열어 성공률을 높이는 </a:t>
            </a:r>
            <a:r>
              <a:rPr lang="en-US" altLang="ko-KR" dirty="0"/>
              <a:t>AI </a:t>
            </a:r>
            <a:r>
              <a:rPr lang="ko-KR" altLang="en-US" dirty="0"/>
              <a:t>모델 구현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sz="3600" b="1" dirty="0"/>
              <a:t>도전과제</a:t>
            </a:r>
            <a:endParaRPr lang="en-US" altLang="ko-KR" sz="3600" b="1" dirty="0"/>
          </a:p>
          <a:p>
            <a:pPr marL="0" indent="0">
              <a:buNone/>
            </a:pPr>
            <a:r>
              <a:rPr lang="en-US" altLang="ko-KR" sz="3600" b="1" dirty="0"/>
              <a:t>  - </a:t>
            </a:r>
            <a:r>
              <a:rPr lang="ko-KR" altLang="en-US" sz="3600" b="1" dirty="0"/>
              <a:t>무작위 지뢰 배치</a:t>
            </a:r>
            <a:endParaRPr lang="en-US" altLang="ko-KR" sz="3600" b="1" dirty="0"/>
          </a:p>
          <a:p>
            <a:pPr marL="0" indent="0">
              <a:buNone/>
            </a:pPr>
            <a:r>
              <a:rPr lang="en-US" altLang="ko-KR" sz="3600" b="1" dirty="0"/>
              <a:t>  - </a:t>
            </a:r>
            <a:r>
              <a:rPr lang="ko-KR" altLang="en-US" sz="3600" b="1" dirty="0"/>
              <a:t>지뢰 피하기</a:t>
            </a:r>
          </a:p>
        </p:txBody>
      </p:sp>
    </p:spTree>
    <p:extLst>
      <p:ext uri="{BB962C8B-B14F-4D97-AF65-F5344CB8AC3E}">
        <p14:creationId xmlns:p14="http://schemas.microsoft.com/office/powerpoint/2010/main" val="2406171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F26F91-2047-1E42-8F66-1D4FDC2EA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설계</a:t>
            </a:r>
            <a:r>
              <a:rPr lang="en-US" altLang="ko-KR" dirty="0"/>
              <a:t>:  </a:t>
            </a:r>
            <a:r>
              <a:rPr lang="en-US" altLang="ko-KR" sz="4800" b="1" dirty="0"/>
              <a:t>Q-learning</a:t>
            </a:r>
            <a:r>
              <a:rPr lang="ko-KR" altLang="en-US" dirty="0"/>
              <a:t>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2165B3-0174-3003-06FE-1437B9E02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Q-table: </a:t>
            </a:r>
            <a:r>
              <a:rPr lang="ko-KR" altLang="en-US" spc="-150" dirty="0"/>
              <a:t>각 상태</a:t>
            </a:r>
            <a:r>
              <a:rPr lang="en-US" altLang="ko-KR" spc="-150" dirty="0"/>
              <a:t>-</a:t>
            </a:r>
            <a:r>
              <a:rPr lang="ko-KR" altLang="en-US" spc="-150" dirty="0"/>
              <a:t>행동 쌍에 대한 보상을 저장하여 최적의 행동을 학습</a:t>
            </a:r>
            <a:endParaRPr lang="en-US" altLang="ko-KR" spc="-150" dirty="0"/>
          </a:p>
          <a:p>
            <a:r>
              <a:rPr lang="ko-KR" altLang="en-US" spc="-150" dirty="0"/>
              <a:t>보상 구조</a:t>
            </a:r>
            <a:r>
              <a:rPr lang="en-US" altLang="ko-KR" spc="-150" dirty="0"/>
              <a:t>: </a:t>
            </a:r>
          </a:p>
          <a:p>
            <a:pPr marL="0" indent="0">
              <a:buNone/>
            </a:pPr>
            <a:r>
              <a:rPr lang="en-US" altLang="ko-KR" spc="-150" dirty="0"/>
              <a:t>	-</a:t>
            </a:r>
            <a:r>
              <a:rPr lang="ko-KR" altLang="en-US" spc="-150" dirty="0"/>
              <a:t> 안전한 칸을 열면 </a:t>
            </a:r>
            <a:r>
              <a:rPr lang="en-US" altLang="ko-KR" spc="-150" dirty="0"/>
              <a:t>+ 1</a:t>
            </a:r>
          </a:p>
          <a:p>
            <a:pPr marL="0" indent="0">
              <a:buNone/>
            </a:pPr>
            <a:r>
              <a:rPr lang="en-US" altLang="ko-KR" spc="-150" dirty="0"/>
              <a:t>	-  </a:t>
            </a:r>
            <a:r>
              <a:rPr lang="ko-KR" altLang="en-US" spc="-150" dirty="0"/>
              <a:t>지뢰를 밟으면 </a:t>
            </a:r>
            <a:r>
              <a:rPr lang="en-US" altLang="ko-KR" spc="-150" dirty="0"/>
              <a:t>– 10 (</a:t>
            </a:r>
            <a:r>
              <a:rPr lang="ko-KR" altLang="en-US" spc="-150" dirty="0"/>
              <a:t>게임 종료</a:t>
            </a:r>
            <a:r>
              <a:rPr lang="en-US" altLang="ko-KR" spc="-150" dirty="0"/>
              <a:t>)</a:t>
            </a:r>
          </a:p>
          <a:p>
            <a:r>
              <a:rPr lang="ko-KR" altLang="en-US" spc="-150" dirty="0"/>
              <a:t>탐험과 활용</a:t>
            </a:r>
            <a:r>
              <a:rPr lang="en-US" altLang="ko-KR" spc="-150" dirty="0"/>
              <a:t>(Epsilon-Greedy) -  </a:t>
            </a:r>
            <a:r>
              <a:rPr lang="ko-KR" altLang="en-US" spc="-150" dirty="0"/>
              <a:t>무작위 선택으로 탐색</a:t>
            </a:r>
            <a:r>
              <a:rPr lang="en-US" altLang="ko-KR" spc="-150" dirty="0"/>
              <a:t>, </a:t>
            </a:r>
            <a:r>
              <a:rPr lang="ko-KR" altLang="en-US" spc="-150" dirty="0"/>
              <a:t>활용하여 최적 선택</a:t>
            </a:r>
            <a:endParaRPr lang="en-US" altLang="ko-KR" spc="-150" dirty="0"/>
          </a:p>
          <a:p>
            <a:r>
              <a:rPr lang="ko-KR" altLang="en-US" dirty="0"/>
              <a:t>할인율</a:t>
            </a:r>
            <a:r>
              <a:rPr lang="en-US" altLang="ko-KR" dirty="0"/>
              <a:t>(γ)</a:t>
            </a:r>
            <a:r>
              <a:rPr lang="ko-KR" altLang="en-US" dirty="0"/>
              <a:t>과 </a:t>
            </a:r>
            <a:r>
              <a:rPr lang="ko-KR" altLang="en-US" dirty="0" err="1"/>
              <a:t>학습률</a:t>
            </a:r>
            <a:r>
              <a:rPr lang="en-US" altLang="ko-KR" dirty="0"/>
              <a:t>(α)</a:t>
            </a:r>
            <a:r>
              <a:rPr lang="en-US" altLang="ko-KR" spc="-150" dirty="0"/>
              <a:t> -  </a:t>
            </a:r>
            <a:r>
              <a:rPr lang="ko-KR" altLang="en-US" spc="-150" dirty="0"/>
              <a:t>시간에 따른 보상 누적과 학습속도를 조정</a:t>
            </a:r>
            <a:endParaRPr lang="en-US" altLang="ko-KR" spc="-150" dirty="0"/>
          </a:p>
        </p:txBody>
      </p:sp>
    </p:spTree>
    <p:extLst>
      <p:ext uri="{BB962C8B-B14F-4D97-AF65-F5344CB8AC3E}">
        <p14:creationId xmlns:p14="http://schemas.microsoft.com/office/powerpoint/2010/main" val="3256991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1C4D8-AC65-8DA5-E99F-5E776E07A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설계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7F326A3-DF68-482A-4853-BAF6C45F8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0528" y="1811040"/>
            <a:ext cx="7047767" cy="4199496"/>
          </a:xfrm>
        </p:spPr>
      </p:pic>
    </p:spTree>
    <p:extLst>
      <p:ext uri="{BB962C8B-B14F-4D97-AF65-F5344CB8AC3E}">
        <p14:creationId xmlns:p14="http://schemas.microsoft.com/office/powerpoint/2010/main" val="3029648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0BCD66-3FE1-A683-6C82-31C7C8C62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설계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F375453-CD33-20CB-2C28-22E26459A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4630" y="1844572"/>
            <a:ext cx="6062739" cy="4394910"/>
          </a:xfrm>
        </p:spPr>
      </p:pic>
    </p:spTree>
    <p:extLst>
      <p:ext uri="{BB962C8B-B14F-4D97-AF65-F5344CB8AC3E}">
        <p14:creationId xmlns:p14="http://schemas.microsoft.com/office/powerpoint/2010/main" val="5755033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회로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46_TF45165253.potx" id="{1956A375-C9B3-46F5-89DA-6DD4C46B62E1}" vid="{9EEDEB92-01B1-4DCD-B0D0-DF67383A26C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회로 디자인</Template>
  <TotalTime>511</TotalTime>
  <Words>286</Words>
  <Application>Microsoft Office PowerPoint</Application>
  <PresentationFormat>와이드스크린</PresentationFormat>
  <Paragraphs>55</Paragraphs>
  <Slides>19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회로</vt:lpstr>
      <vt:lpstr>AI 기반 지뢰찾기 게임 자동화 및 학습 모델</vt:lpstr>
      <vt:lpstr>목차</vt:lpstr>
      <vt:lpstr>프로젝트 소개</vt:lpstr>
      <vt:lpstr>프로젝트 소개</vt:lpstr>
      <vt:lpstr>지뢰찾기는 알고리즘이다?</vt:lpstr>
      <vt:lpstr>개발 목표</vt:lpstr>
      <vt:lpstr>모델 설계:  Q-learning </vt:lpstr>
      <vt:lpstr>모델 설계</vt:lpstr>
      <vt:lpstr>모델 설계</vt:lpstr>
      <vt:lpstr>모델 설계</vt:lpstr>
      <vt:lpstr>모델 설계</vt:lpstr>
      <vt:lpstr>학습 과정</vt:lpstr>
      <vt:lpstr>학습 과정 성공률</vt:lpstr>
      <vt:lpstr>평가 과정</vt:lpstr>
      <vt:lpstr>평가 과정</vt:lpstr>
      <vt:lpstr>평가 과정 결과</vt:lpstr>
      <vt:lpstr>시연</vt:lpstr>
      <vt:lpstr>Q &amp; A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선규 김</dc:creator>
  <cp:lastModifiedBy>선규 김</cp:lastModifiedBy>
  <cp:revision>15</cp:revision>
  <dcterms:created xsi:type="dcterms:W3CDTF">2024-11-06T06:43:42Z</dcterms:created>
  <dcterms:modified xsi:type="dcterms:W3CDTF">2024-11-06T15:14:45Z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